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53E13A-F199-41D1-B123-4BAB130F45EC}" type="datetimeFigureOut">
              <a:rPr lang="en-GB" smtClean="0"/>
              <a:t>10/11/2019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BBEDB-A9A2-4233-B75B-2459F49A171D}" type="slidenum">
              <a:rPr lang="en-GB" smtClean="0"/>
              <a:t>‹#›</a:t>
            </a:fld>
            <a:endParaRPr lang="en-GB"/>
          </a:p>
        </p:txBody>
      </p:sp>
    </p:spTree>
    <p:extLst>
      <p:ext uri="{BB962C8B-B14F-4D97-AF65-F5344CB8AC3E}">
        <p14:creationId xmlns:p14="http://schemas.microsoft.com/office/powerpoint/2010/main" val="638375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ADA39-200D-4D25-8332-3FE0471928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DD38CC-9421-42B8-95CC-11D4192513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A76EF3-DF31-40CF-BC74-5AA6789DC264}"/>
              </a:ext>
            </a:extLst>
          </p:cNvPr>
          <p:cNvSpPr>
            <a:spLocks noGrp="1"/>
          </p:cNvSpPr>
          <p:nvPr>
            <p:ph type="dt" sz="half" idx="10"/>
          </p:nvPr>
        </p:nvSpPr>
        <p:spPr/>
        <p:txBody>
          <a:bodyPr/>
          <a:lstStyle/>
          <a:p>
            <a:fld id="{8F8B2237-16A9-49EE-87AB-7F509A7B232C}" type="datetimeFigureOut">
              <a:rPr lang="en-GB" smtClean="0"/>
              <a:t>10/11/2019</a:t>
            </a:fld>
            <a:endParaRPr lang="en-GB"/>
          </a:p>
        </p:txBody>
      </p:sp>
      <p:sp>
        <p:nvSpPr>
          <p:cNvPr id="5" name="Footer Placeholder 4">
            <a:extLst>
              <a:ext uri="{FF2B5EF4-FFF2-40B4-BE49-F238E27FC236}">
                <a16:creationId xmlns:a16="http://schemas.microsoft.com/office/drawing/2014/main" id="{7F2E0458-CEE6-4246-8662-930E6E5FC2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12AF57-01E3-4ABA-A9D3-FE3B4F93CCA1}"/>
              </a:ext>
            </a:extLst>
          </p:cNvPr>
          <p:cNvSpPr>
            <a:spLocks noGrp="1"/>
          </p:cNvSpPr>
          <p:nvPr>
            <p:ph type="sldNum" sz="quarter" idx="12"/>
          </p:nvPr>
        </p:nvSpPr>
        <p:spPr/>
        <p:txBody>
          <a:bodyPr/>
          <a:lstStyle/>
          <a:p>
            <a:fld id="{58B312BF-EBF3-4113-B0A4-DA0358642B1F}" type="slidenum">
              <a:rPr lang="en-GB" smtClean="0"/>
              <a:t>‹#›</a:t>
            </a:fld>
            <a:endParaRPr lang="en-GB"/>
          </a:p>
        </p:txBody>
      </p:sp>
    </p:spTree>
    <p:extLst>
      <p:ext uri="{BB962C8B-B14F-4D97-AF65-F5344CB8AC3E}">
        <p14:creationId xmlns:p14="http://schemas.microsoft.com/office/powerpoint/2010/main" val="364903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9BCD5-EFD1-451A-A966-94E43EC4794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DFCEDB-98B8-4F2F-B1D5-CC21478E55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1EC160-C8F5-4702-99A6-5A8B07B09CD6}"/>
              </a:ext>
            </a:extLst>
          </p:cNvPr>
          <p:cNvSpPr>
            <a:spLocks noGrp="1"/>
          </p:cNvSpPr>
          <p:nvPr>
            <p:ph type="dt" sz="half" idx="10"/>
          </p:nvPr>
        </p:nvSpPr>
        <p:spPr/>
        <p:txBody>
          <a:bodyPr/>
          <a:lstStyle/>
          <a:p>
            <a:fld id="{8F8B2237-16A9-49EE-87AB-7F509A7B232C}" type="datetimeFigureOut">
              <a:rPr lang="en-GB" smtClean="0"/>
              <a:t>10/11/2019</a:t>
            </a:fld>
            <a:endParaRPr lang="en-GB"/>
          </a:p>
        </p:txBody>
      </p:sp>
      <p:sp>
        <p:nvSpPr>
          <p:cNvPr id="5" name="Footer Placeholder 4">
            <a:extLst>
              <a:ext uri="{FF2B5EF4-FFF2-40B4-BE49-F238E27FC236}">
                <a16:creationId xmlns:a16="http://schemas.microsoft.com/office/drawing/2014/main" id="{685CBB7D-DA9B-4966-99D2-01FCBEBF5D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927F82-A0BE-437A-AB38-7610A6CC6084}"/>
              </a:ext>
            </a:extLst>
          </p:cNvPr>
          <p:cNvSpPr>
            <a:spLocks noGrp="1"/>
          </p:cNvSpPr>
          <p:nvPr>
            <p:ph type="sldNum" sz="quarter" idx="12"/>
          </p:nvPr>
        </p:nvSpPr>
        <p:spPr/>
        <p:txBody>
          <a:bodyPr/>
          <a:lstStyle/>
          <a:p>
            <a:fld id="{58B312BF-EBF3-4113-B0A4-DA0358642B1F}" type="slidenum">
              <a:rPr lang="en-GB" smtClean="0"/>
              <a:t>‹#›</a:t>
            </a:fld>
            <a:endParaRPr lang="en-GB"/>
          </a:p>
        </p:txBody>
      </p:sp>
    </p:spTree>
    <p:extLst>
      <p:ext uri="{BB962C8B-B14F-4D97-AF65-F5344CB8AC3E}">
        <p14:creationId xmlns:p14="http://schemas.microsoft.com/office/powerpoint/2010/main" val="1619138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8E6EDE-E991-4D88-963F-76A0729715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D050DA-8903-458E-AA03-1DE1AEADD1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D7D485-E321-4810-8F2A-FF5CB7D7F47E}"/>
              </a:ext>
            </a:extLst>
          </p:cNvPr>
          <p:cNvSpPr>
            <a:spLocks noGrp="1"/>
          </p:cNvSpPr>
          <p:nvPr>
            <p:ph type="dt" sz="half" idx="10"/>
          </p:nvPr>
        </p:nvSpPr>
        <p:spPr/>
        <p:txBody>
          <a:bodyPr/>
          <a:lstStyle/>
          <a:p>
            <a:fld id="{8F8B2237-16A9-49EE-87AB-7F509A7B232C}" type="datetimeFigureOut">
              <a:rPr lang="en-GB" smtClean="0"/>
              <a:t>10/11/2019</a:t>
            </a:fld>
            <a:endParaRPr lang="en-GB"/>
          </a:p>
        </p:txBody>
      </p:sp>
      <p:sp>
        <p:nvSpPr>
          <p:cNvPr id="5" name="Footer Placeholder 4">
            <a:extLst>
              <a:ext uri="{FF2B5EF4-FFF2-40B4-BE49-F238E27FC236}">
                <a16:creationId xmlns:a16="http://schemas.microsoft.com/office/drawing/2014/main" id="{9573D5D0-FE96-4192-8B13-15D1A90C93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B28837-841A-4A3E-A9FC-A1B6711F936F}"/>
              </a:ext>
            </a:extLst>
          </p:cNvPr>
          <p:cNvSpPr>
            <a:spLocks noGrp="1"/>
          </p:cNvSpPr>
          <p:nvPr>
            <p:ph type="sldNum" sz="quarter" idx="12"/>
          </p:nvPr>
        </p:nvSpPr>
        <p:spPr/>
        <p:txBody>
          <a:bodyPr/>
          <a:lstStyle/>
          <a:p>
            <a:fld id="{58B312BF-EBF3-4113-B0A4-DA0358642B1F}" type="slidenum">
              <a:rPr lang="en-GB" smtClean="0"/>
              <a:t>‹#›</a:t>
            </a:fld>
            <a:endParaRPr lang="en-GB"/>
          </a:p>
        </p:txBody>
      </p:sp>
    </p:spTree>
    <p:extLst>
      <p:ext uri="{BB962C8B-B14F-4D97-AF65-F5344CB8AC3E}">
        <p14:creationId xmlns:p14="http://schemas.microsoft.com/office/powerpoint/2010/main" val="346588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13465-D838-41C3-9E1C-3B5DCEA02A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B33560D-CA92-451D-B18A-3E51BBEFF6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36916C-D5A9-4F44-A937-D9A0C4B55E3B}"/>
              </a:ext>
            </a:extLst>
          </p:cNvPr>
          <p:cNvSpPr>
            <a:spLocks noGrp="1"/>
          </p:cNvSpPr>
          <p:nvPr>
            <p:ph type="dt" sz="half" idx="10"/>
          </p:nvPr>
        </p:nvSpPr>
        <p:spPr/>
        <p:txBody>
          <a:bodyPr/>
          <a:lstStyle/>
          <a:p>
            <a:fld id="{8F8B2237-16A9-49EE-87AB-7F509A7B232C}" type="datetimeFigureOut">
              <a:rPr lang="en-GB" smtClean="0"/>
              <a:t>10/11/2019</a:t>
            </a:fld>
            <a:endParaRPr lang="en-GB"/>
          </a:p>
        </p:txBody>
      </p:sp>
      <p:sp>
        <p:nvSpPr>
          <p:cNvPr id="5" name="Footer Placeholder 4">
            <a:extLst>
              <a:ext uri="{FF2B5EF4-FFF2-40B4-BE49-F238E27FC236}">
                <a16:creationId xmlns:a16="http://schemas.microsoft.com/office/drawing/2014/main" id="{0A09A702-42B7-478E-949C-C7CAA74DE1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CCBA68-BCFF-4AE3-98D7-0AAB282F3FA2}"/>
              </a:ext>
            </a:extLst>
          </p:cNvPr>
          <p:cNvSpPr>
            <a:spLocks noGrp="1"/>
          </p:cNvSpPr>
          <p:nvPr>
            <p:ph type="sldNum" sz="quarter" idx="12"/>
          </p:nvPr>
        </p:nvSpPr>
        <p:spPr/>
        <p:txBody>
          <a:bodyPr/>
          <a:lstStyle/>
          <a:p>
            <a:fld id="{58B312BF-EBF3-4113-B0A4-DA0358642B1F}" type="slidenum">
              <a:rPr lang="en-GB" smtClean="0"/>
              <a:t>‹#›</a:t>
            </a:fld>
            <a:endParaRPr lang="en-GB"/>
          </a:p>
        </p:txBody>
      </p:sp>
    </p:spTree>
    <p:extLst>
      <p:ext uri="{BB962C8B-B14F-4D97-AF65-F5344CB8AC3E}">
        <p14:creationId xmlns:p14="http://schemas.microsoft.com/office/powerpoint/2010/main" val="1120799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AB42-3D1D-44A4-B92A-0E73930A5A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1E7F8EB-B567-4F25-A0D4-3E4C4A2620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97CD03-BF08-403D-BD9F-14C973FE4180}"/>
              </a:ext>
            </a:extLst>
          </p:cNvPr>
          <p:cNvSpPr>
            <a:spLocks noGrp="1"/>
          </p:cNvSpPr>
          <p:nvPr>
            <p:ph type="dt" sz="half" idx="10"/>
          </p:nvPr>
        </p:nvSpPr>
        <p:spPr/>
        <p:txBody>
          <a:bodyPr/>
          <a:lstStyle/>
          <a:p>
            <a:fld id="{8F8B2237-16A9-49EE-87AB-7F509A7B232C}" type="datetimeFigureOut">
              <a:rPr lang="en-GB" smtClean="0"/>
              <a:t>10/11/2019</a:t>
            </a:fld>
            <a:endParaRPr lang="en-GB"/>
          </a:p>
        </p:txBody>
      </p:sp>
      <p:sp>
        <p:nvSpPr>
          <p:cNvPr id="5" name="Footer Placeholder 4">
            <a:extLst>
              <a:ext uri="{FF2B5EF4-FFF2-40B4-BE49-F238E27FC236}">
                <a16:creationId xmlns:a16="http://schemas.microsoft.com/office/drawing/2014/main" id="{6F2DACA2-DD45-4F2D-8FD9-A0694BF211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4A1EF8-4B71-4035-9358-8CF252B74F01}"/>
              </a:ext>
            </a:extLst>
          </p:cNvPr>
          <p:cNvSpPr>
            <a:spLocks noGrp="1"/>
          </p:cNvSpPr>
          <p:nvPr>
            <p:ph type="sldNum" sz="quarter" idx="12"/>
          </p:nvPr>
        </p:nvSpPr>
        <p:spPr/>
        <p:txBody>
          <a:bodyPr/>
          <a:lstStyle/>
          <a:p>
            <a:fld id="{58B312BF-EBF3-4113-B0A4-DA0358642B1F}" type="slidenum">
              <a:rPr lang="en-GB" smtClean="0"/>
              <a:t>‹#›</a:t>
            </a:fld>
            <a:endParaRPr lang="en-GB"/>
          </a:p>
        </p:txBody>
      </p:sp>
    </p:spTree>
    <p:extLst>
      <p:ext uri="{BB962C8B-B14F-4D97-AF65-F5344CB8AC3E}">
        <p14:creationId xmlns:p14="http://schemas.microsoft.com/office/powerpoint/2010/main" val="4055662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7BF17-A97E-407A-A319-529C488032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9B8823F-A208-49BB-AFF2-DD5DC72911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52E0AE3-40C5-414C-99EB-23EB0DB8CB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43DE6D1-A4F8-41E6-B6BF-EB52E51FC8DB}"/>
              </a:ext>
            </a:extLst>
          </p:cNvPr>
          <p:cNvSpPr>
            <a:spLocks noGrp="1"/>
          </p:cNvSpPr>
          <p:nvPr>
            <p:ph type="dt" sz="half" idx="10"/>
          </p:nvPr>
        </p:nvSpPr>
        <p:spPr/>
        <p:txBody>
          <a:bodyPr/>
          <a:lstStyle/>
          <a:p>
            <a:fld id="{8F8B2237-16A9-49EE-87AB-7F509A7B232C}" type="datetimeFigureOut">
              <a:rPr lang="en-GB" smtClean="0"/>
              <a:t>10/11/2019</a:t>
            </a:fld>
            <a:endParaRPr lang="en-GB"/>
          </a:p>
        </p:txBody>
      </p:sp>
      <p:sp>
        <p:nvSpPr>
          <p:cNvPr id="6" name="Footer Placeholder 5">
            <a:extLst>
              <a:ext uri="{FF2B5EF4-FFF2-40B4-BE49-F238E27FC236}">
                <a16:creationId xmlns:a16="http://schemas.microsoft.com/office/drawing/2014/main" id="{FC1077A7-F970-44A1-8D6C-450AB3F706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E1A7DD-65E1-49E9-872D-B8251B8B0CB0}"/>
              </a:ext>
            </a:extLst>
          </p:cNvPr>
          <p:cNvSpPr>
            <a:spLocks noGrp="1"/>
          </p:cNvSpPr>
          <p:nvPr>
            <p:ph type="sldNum" sz="quarter" idx="12"/>
          </p:nvPr>
        </p:nvSpPr>
        <p:spPr/>
        <p:txBody>
          <a:bodyPr/>
          <a:lstStyle/>
          <a:p>
            <a:fld id="{58B312BF-EBF3-4113-B0A4-DA0358642B1F}" type="slidenum">
              <a:rPr lang="en-GB" smtClean="0"/>
              <a:t>‹#›</a:t>
            </a:fld>
            <a:endParaRPr lang="en-GB"/>
          </a:p>
        </p:txBody>
      </p:sp>
    </p:spTree>
    <p:extLst>
      <p:ext uri="{BB962C8B-B14F-4D97-AF65-F5344CB8AC3E}">
        <p14:creationId xmlns:p14="http://schemas.microsoft.com/office/powerpoint/2010/main" val="200609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E80B0-FB48-4E8B-8E2E-C817503AB2E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0575E7-BB35-4E80-818F-2424CA81D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F17078-A52E-4FAA-96FC-3188018523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ADFB7B7-F9BF-444E-984F-38208FF62C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301A09-31F8-4774-BF96-23EDA6DFB8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148CA88-73A1-47EC-858C-AB9E8C036ED5}"/>
              </a:ext>
            </a:extLst>
          </p:cNvPr>
          <p:cNvSpPr>
            <a:spLocks noGrp="1"/>
          </p:cNvSpPr>
          <p:nvPr>
            <p:ph type="dt" sz="half" idx="10"/>
          </p:nvPr>
        </p:nvSpPr>
        <p:spPr/>
        <p:txBody>
          <a:bodyPr/>
          <a:lstStyle/>
          <a:p>
            <a:fld id="{8F8B2237-16A9-49EE-87AB-7F509A7B232C}" type="datetimeFigureOut">
              <a:rPr lang="en-GB" smtClean="0"/>
              <a:t>10/11/2019</a:t>
            </a:fld>
            <a:endParaRPr lang="en-GB"/>
          </a:p>
        </p:txBody>
      </p:sp>
      <p:sp>
        <p:nvSpPr>
          <p:cNvPr id="8" name="Footer Placeholder 7">
            <a:extLst>
              <a:ext uri="{FF2B5EF4-FFF2-40B4-BE49-F238E27FC236}">
                <a16:creationId xmlns:a16="http://schemas.microsoft.com/office/drawing/2014/main" id="{EFD9237E-1DD2-4C83-A15B-C684491D77B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19CA8D7-FB53-46CF-827D-CB3420620A17}"/>
              </a:ext>
            </a:extLst>
          </p:cNvPr>
          <p:cNvSpPr>
            <a:spLocks noGrp="1"/>
          </p:cNvSpPr>
          <p:nvPr>
            <p:ph type="sldNum" sz="quarter" idx="12"/>
          </p:nvPr>
        </p:nvSpPr>
        <p:spPr/>
        <p:txBody>
          <a:bodyPr/>
          <a:lstStyle/>
          <a:p>
            <a:fld id="{58B312BF-EBF3-4113-B0A4-DA0358642B1F}" type="slidenum">
              <a:rPr lang="en-GB" smtClean="0"/>
              <a:t>‹#›</a:t>
            </a:fld>
            <a:endParaRPr lang="en-GB"/>
          </a:p>
        </p:txBody>
      </p:sp>
    </p:spTree>
    <p:extLst>
      <p:ext uri="{BB962C8B-B14F-4D97-AF65-F5344CB8AC3E}">
        <p14:creationId xmlns:p14="http://schemas.microsoft.com/office/powerpoint/2010/main" val="2516071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5A83B-DFE4-4088-B1B9-BDB4038E252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BB19043-E58B-4CB3-810C-1A3F16D3DF79}"/>
              </a:ext>
            </a:extLst>
          </p:cNvPr>
          <p:cNvSpPr>
            <a:spLocks noGrp="1"/>
          </p:cNvSpPr>
          <p:nvPr>
            <p:ph type="dt" sz="half" idx="10"/>
          </p:nvPr>
        </p:nvSpPr>
        <p:spPr/>
        <p:txBody>
          <a:bodyPr/>
          <a:lstStyle/>
          <a:p>
            <a:fld id="{8F8B2237-16A9-49EE-87AB-7F509A7B232C}" type="datetimeFigureOut">
              <a:rPr lang="en-GB" smtClean="0"/>
              <a:t>10/11/2019</a:t>
            </a:fld>
            <a:endParaRPr lang="en-GB"/>
          </a:p>
        </p:txBody>
      </p:sp>
      <p:sp>
        <p:nvSpPr>
          <p:cNvPr id="4" name="Footer Placeholder 3">
            <a:extLst>
              <a:ext uri="{FF2B5EF4-FFF2-40B4-BE49-F238E27FC236}">
                <a16:creationId xmlns:a16="http://schemas.microsoft.com/office/drawing/2014/main" id="{5FE6D4F8-4229-480A-8821-F5B2A4C7AAE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7F89F76-F967-40D7-88A2-7E09EB98DA2A}"/>
              </a:ext>
            </a:extLst>
          </p:cNvPr>
          <p:cNvSpPr>
            <a:spLocks noGrp="1"/>
          </p:cNvSpPr>
          <p:nvPr>
            <p:ph type="sldNum" sz="quarter" idx="12"/>
          </p:nvPr>
        </p:nvSpPr>
        <p:spPr/>
        <p:txBody>
          <a:bodyPr/>
          <a:lstStyle/>
          <a:p>
            <a:fld id="{58B312BF-EBF3-4113-B0A4-DA0358642B1F}" type="slidenum">
              <a:rPr lang="en-GB" smtClean="0"/>
              <a:t>‹#›</a:t>
            </a:fld>
            <a:endParaRPr lang="en-GB"/>
          </a:p>
        </p:txBody>
      </p:sp>
    </p:spTree>
    <p:extLst>
      <p:ext uri="{BB962C8B-B14F-4D97-AF65-F5344CB8AC3E}">
        <p14:creationId xmlns:p14="http://schemas.microsoft.com/office/powerpoint/2010/main" val="4207557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579162-E655-4A32-9E93-C2EC1468BD73}"/>
              </a:ext>
            </a:extLst>
          </p:cNvPr>
          <p:cNvSpPr>
            <a:spLocks noGrp="1"/>
          </p:cNvSpPr>
          <p:nvPr>
            <p:ph type="dt" sz="half" idx="10"/>
          </p:nvPr>
        </p:nvSpPr>
        <p:spPr/>
        <p:txBody>
          <a:bodyPr/>
          <a:lstStyle/>
          <a:p>
            <a:fld id="{8F8B2237-16A9-49EE-87AB-7F509A7B232C}" type="datetimeFigureOut">
              <a:rPr lang="en-GB" smtClean="0"/>
              <a:t>10/11/2019</a:t>
            </a:fld>
            <a:endParaRPr lang="en-GB"/>
          </a:p>
        </p:txBody>
      </p:sp>
      <p:sp>
        <p:nvSpPr>
          <p:cNvPr id="3" name="Footer Placeholder 2">
            <a:extLst>
              <a:ext uri="{FF2B5EF4-FFF2-40B4-BE49-F238E27FC236}">
                <a16:creationId xmlns:a16="http://schemas.microsoft.com/office/drawing/2014/main" id="{DA63C142-A683-473A-8A59-020BF535A6E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F4CBFF8-2D01-4A34-9F94-7910AABB8F0B}"/>
              </a:ext>
            </a:extLst>
          </p:cNvPr>
          <p:cNvSpPr>
            <a:spLocks noGrp="1"/>
          </p:cNvSpPr>
          <p:nvPr>
            <p:ph type="sldNum" sz="quarter" idx="12"/>
          </p:nvPr>
        </p:nvSpPr>
        <p:spPr/>
        <p:txBody>
          <a:bodyPr/>
          <a:lstStyle/>
          <a:p>
            <a:fld id="{58B312BF-EBF3-4113-B0A4-DA0358642B1F}" type="slidenum">
              <a:rPr lang="en-GB" smtClean="0"/>
              <a:t>‹#›</a:t>
            </a:fld>
            <a:endParaRPr lang="en-GB"/>
          </a:p>
        </p:txBody>
      </p:sp>
    </p:spTree>
    <p:extLst>
      <p:ext uri="{BB962C8B-B14F-4D97-AF65-F5344CB8AC3E}">
        <p14:creationId xmlns:p14="http://schemas.microsoft.com/office/powerpoint/2010/main" val="649219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AF040-7D2F-479F-80BA-88518D159B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6DC4AA8-7989-4B72-8E43-E02EF82E01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D6F7345-0524-4C53-AF4E-3173175995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9629D8-E9D4-4174-BCB6-CC94D76B9333}"/>
              </a:ext>
            </a:extLst>
          </p:cNvPr>
          <p:cNvSpPr>
            <a:spLocks noGrp="1"/>
          </p:cNvSpPr>
          <p:nvPr>
            <p:ph type="dt" sz="half" idx="10"/>
          </p:nvPr>
        </p:nvSpPr>
        <p:spPr/>
        <p:txBody>
          <a:bodyPr/>
          <a:lstStyle/>
          <a:p>
            <a:fld id="{8F8B2237-16A9-49EE-87AB-7F509A7B232C}" type="datetimeFigureOut">
              <a:rPr lang="en-GB" smtClean="0"/>
              <a:t>10/11/2019</a:t>
            </a:fld>
            <a:endParaRPr lang="en-GB"/>
          </a:p>
        </p:txBody>
      </p:sp>
      <p:sp>
        <p:nvSpPr>
          <p:cNvPr id="6" name="Footer Placeholder 5">
            <a:extLst>
              <a:ext uri="{FF2B5EF4-FFF2-40B4-BE49-F238E27FC236}">
                <a16:creationId xmlns:a16="http://schemas.microsoft.com/office/drawing/2014/main" id="{12A77B68-8F7C-40D9-A270-D261519BA0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085C20-D402-4DC6-96F7-34424B8ABD07}"/>
              </a:ext>
            </a:extLst>
          </p:cNvPr>
          <p:cNvSpPr>
            <a:spLocks noGrp="1"/>
          </p:cNvSpPr>
          <p:nvPr>
            <p:ph type="sldNum" sz="quarter" idx="12"/>
          </p:nvPr>
        </p:nvSpPr>
        <p:spPr/>
        <p:txBody>
          <a:bodyPr/>
          <a:lstStyle/>
          <a:p>
            <a:fld id="{58B312BF-EBF3-4113-B0A4-DA0358642B1F}" type="slidenum">
              <a:rPr lang="en-GB" smtClean="0"/>
              <a:t>‹#›</a:t>
            </a:fld>
            <a:endParaRPr lang="en-GB"/>
          </a:p>
        </p:txBody>
      </p:sp>
    </p:spTree>
    <p:extLst>
      <p:ext uri="{BB962C8B-B14F-4D97-AF65-F5344CB8AC3E}">
        <p14:creationId xmlns:p14="http://schemas.microsoft.com/office/powerpoint/2010/main" val="3195117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F1FD-001A-49F6-93AA-ABA64430DC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C92CB98-BADF-4844-A3C6-7A58FCD03B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0F19FA-E7D2-4FCC-A18E-427DE10576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AD9D80-21BE-4AD3-9E4F-9A8CC2551003}"/>
              </a:ext>
            </a:extLst>
          </p:cNvPr>
          <p:cNvSpPr>
            <a:spLocks noGrp="1"/>
          </p:cNvSpPr>
          <p:nvPr>
            <p:ph type="dt" sz="half" idx="10"/>
          </p:nvPr>
        </p:nvSpPr>
        <p:spPr/>
        <p:txBody>
          <a:bodyPr/>
          <a:lstStyle/>
          <a:p>
            <a:fld id="{8F8B2237-16A9-49EE-87AB-7F509A7B232C}" type="datetimeFigureOut">
              <a:rPr lang="en-GB" smtClean="0"/>
              <a:t>10/11/2019</a:t>
            </a:fld>
            <a:endParaRPr lang="en-GB"/>
          </a:p>
        </p:txBody>
      </p:sp>
      <p:sp>
        <p:nvSpPr>
          <p:cNvPr id="6" name="Footer Placeholder 5">
            <a:extLst>
              <a:ext uri="{FF2B5EF4-FFF2-40B4-BE49-F238E27FC236}">
                <a16:creationId xmlns:a16="http://schemas.microsoft.com/office/drawing/2014/main" id="{D9A19B8C-F622-4EA0-9A9F-4AD3C9D986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679AF6-B735-4A0C-9397-9E0FF8AE0E93}"/>
              </a:ext>
            </a:extLst>
          </p:cNvPr>
          <p:cNvSpPr>
            <a:spLocks noGrp="1"/>
          </p:cNvSpPr>
          <p:nvPr>
            <p:ph type="sldNum" sz="quarter" idx="12"/>
          </p:nvPr>
        </p:nvSpPr>
        <p:spPr/>
        <p:txBody>
          <a:bodyPr/>
          <a:lstStyle/>
          <a:p>
            <a:fld id="{58B312BF-EBF3-4113-B0A4-DA0358642B1F}" type="slidenum">
              <a:rPr lang="en-GB" smtClean="0"/>
              <a:t>‹#›</a:t>
            </a:fld>
            <a:endParaRPr lang="en-GB"/>
          </a:p>
        </p:txBody>
      </p:sp>
    </p:spTree>
    <p:extLst>
      <p:ext uri="{BB962C8B-B14F-4D97-AF65-F5344CB8AC3E}">
        <p14:creationId xmlns:p14="http://schemas.microsoft.com/office/powerpoint/2010/main" val="3063344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E64E11-D292-4766-A047-0A5EF913B7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F9D426D-B732-409D-A455-53D9440C0A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4AC3A4-63EC-41D0-9C6A-43ABE9781A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B2237-16A9-49EE-87AB-7F509A7B232C}" type="datetimeFigureOut">
              <a:rPr lang="en-GB" smtClean="0"/>
              <a:t>10/11/2019</a:t>
            </a:fld>
            <a:endParaRPr lang="en-GB"/>
          </a:p>
        </p:txBody>
      </p:sp>
      <p:sp>
        <p:nvSpPr>
          <p:cNvPr id="5" name="Footer Placeholder 4">
            <a:extLst>
              <a:ext uri="{FF2B5EF4-FFF2-40B4-BE49-F238E27FC236}">
                <a16:creationId xmlns:a16="http://schemas.microsoft.com/office/drawing/2014/main" id="{8CDE33B8-864C-47DD-9FC0-D5B0320B3E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16B8815-C9D9-410A-9C02-DF5E44C1CF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312BF-EBF3-4113-B0A4-DA0358642B1F}" type="slidenum">
              <a:rPr lang="en-GB" smtClean="0"/>
              <a:t>‹#›</a:t>
            </a:fld>
            <a:endParaRPr lang="en-GB"/>
          </a:p>
        </p:txBody>
      </p:sp>
    </p:spTree>
    <p:extLst>
      <p:ext uri="{BB962C8B-B14F-4D97-AF65-F5344CB8AC3E}">
        <p14:creationId xmlns:p14="http://schemas.microsoft.com/office/powerpoint/2010/main" val="4278963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oursehero.com/file/13442344/PDF-Electrochemistry-I/"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DDDA0-A5D9-443F-A3E7-27201130907B}"/>
              </a:ext>
            </a:extLst>
          </p:cNvPr>
          <p:cNvSpPr>
            <a:spLocks noGrp="1"/>
          </p:cNvSpPr>
          <p:nvPr>
            <p:ph type="ctrTitle"/>
          </p:nvPr>
        </p:nvSpPr>
        <p:spPr/>
        <p:txBody>
          <a:bodyPr/>
          <a:lstStyle/>
          <a:p>
            <a:r>
              <a:rPr lang="en-GB" dirty="0"/>
              <a:t>Molar conductivity of strong electrolytes </a:t>
            </a:r>
          </a:p>
        </p:txBody>
      </p:sp>
      <p:sp>
        <p:nvSpPr>
          <p:cNvPr id="3" name="Subtitle 2">
            <a:extLst>
              <a:ext uri="{FF2B5EF4-FFF2-40B4-BE49-F238E27FC236}">
                <a16:creationId xmlns:a16="http://schemas.microsoft.com/office/drawing/2014/main" id="{B037EEC7-5C76-42E3-82F1-1543DC01D0FE}"/>
              </a:ext>
            </a:extLst>
          </p:cNvPr>
          <p:cNvSpPr>
            <a:spLocks noGrp="1"/>
          </p:cNvSpPr>
          <p:nvPr>
            <p:ph type="subTitle" idx="1"/>
          </p:nvPr>
        </p:nvSpPr>
        <p:spPr/>
        <p:txBody>
          <a:bodyPr/>
          <a:lstStyle/>
          <a:p>
            <a:r>
              <a:rPr lang="en-GB" dirty="0"/>
              <a:t>M.A. Ibraheem</a:t>
            </a:r>
          </a:p>
        </p:txBody>
      </p:sp>
    </p:spTree>
    <p:extLst>
      <p:ext uri="{BB962C8B-B14F-4D97-AF65-F5344CB8AC3E}">
        <p14:creationId xmlns:p14="http://schemas.microsoft.com/office/powerpoint/2010/main" val="2897038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BB164-7187-44FA-BC67-0DFD58461FBA}"/>
              </a:ext>
            </a:extLst>
          </p:cNvPr>
          <p:cNvSpPr>
            <a:spLocks noGrp="1"/>
          </p:cNvSpPr>
          <p:nvPr>
            <p:ph type="title"/>
          </p:nvPr>
        </p:nvSpPr>
        <p:spPr/>
        <p:txBody>
          <a:bodyPr/>
          <a:lstStyle/>
          <a:p>
            <a:r>
              <a:rPr lang="en-GB" dirty="0"/>
              <a:t>Introduction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289B78C-DB6E-4D0A-AED4-909EAE636CBC}"/>
                  </a:ext>
                </a:extLst>
              </p:cNvPr>
              <p:cNvSpPr>
                <a:spLocks noGrp="1"/>
              </p:cNvSpPr>
              <p:nvPr>
                <p:ph idx="1"/>
              </p:nvPr>
            </p:nvSpPr>
            <p:spPr/>
            <p:txBody>
              <a:bodyPr>
                <a:normAutofit/>
              </a:bodyPr>
              <a:lstStyle/>
              <a:p>
                <a:r>
                  <a:rPr lang="en-GB" sz="2000" dirty="0"/>
                  <a:t>Materials are considered as strong electrolytes if  it highly dissociated  and give very conducting aqueous solutions. The high conductivity of such solutions is as results of easy dissociation inside the water to its ions, therefore the molar conductivity of such is also high. These type of electrolytes are completely ionized at all dilutions but when farther dilution is proceeded the conductivity will reach to point where beyond that any farther dilutions  will not increase the molar conductivity. At that point the maximum molar conductivity can be achieved which is denoted as  </a:t>
                </a:r>
                <a14:m>
                  <m:oMath xmlns:m="http://schemas.openxmlformats.org/officeDocument/2006/math">
                    <m:sSub>
                      <m:sSubPr>
                        <m:ctrlPr>
                          <a:rPr lang="en-GB" i="1" smtClean="0">
                            <a:latin typeface="Cambria Math" panose="02040503050406030204" pitchFamily="18" charset="0"/>
                          </a:rPr>
                        </m:ctrlPr>
                      </m:sSubPr>
                      <m:e>
                        <m:r>
                          <m:rPr>
                            <m:sty m:val="p"/>
                          </m:rPr>
                          <a:rPr lang="el-GR" i="1" smtClean="0">
                            <a:latin typeface="Cambria Math" panose="02040503050406030204" pitchFamily="18" charset="0"/>
                            <a:ea typeface="Cambria Math" panose="02040503050406030204" pitchFamily="18" charset="0"/>
                          </a:rPr>
                          <m:t>Λ</m:t>
                        </m:r>
                      </m:e>
                      <m:sub>
                        <m:r>
                          <a:rPr lang="en-GB" b="0" i="1" smtClean="0">
                            <a:latin typeface="Cambria Math" panose="02040503050406030204" pitchFamily="18" charset="0"/>
                          </a:rPr>
                          <m:t>𝑜</m:t>
                        </m:r>
                      </m:sub>
                    </m:sSub>
                  </m:oMath>
                </a14:m>
                <a:endParaRPr lang="en-GB" dirty="0"/>
              </a:p>
              <a:p>
                <a14:m>
                  <m:oMath xmlns:m="http://schemas.openxmlformats.org/officeDocument/2006/math">
                    <m:sSub>
                      <m:sSubPr>
                        <m:ctrlPr>
                          <a:rPr lang="en-GB" i="1" smtClean="0">
                            <a:latin typeface="Cambria Math" panose="02040503050406030204" pitchFamily="18" charset="0"/>
                          </a:rPr>
                        </m:ctrlPr>
                      </m:sSubPr>
                      <m:e>
                        <m:r>
                          <m:rPr>
                            <m:sty m:val="p"/>
                          </m:rPr>
                          <a:rPr lang="el-GR" i="1" smtClean="0">
                            <a:latin typeface="Cambria Math" panose="02040503050406030204" pitchFamily="18" charset="0"/>
                            <a:ea typeface="Cambria Math" panose="02040503050406030204" pitchFamily="18" charset="0"/>
                          </a:rPr>
                          <m:t>Λ</m:t>
                        </m:r>
                      </m:e>
                      <m:sub>
                        <m:r>
                          <a:rPr lang="en-GB" b="0" i="1" smtClean="0">
                            <a:latin typeface="Cambria Math" panose="02040503050406030204" pitchFamily="18" charset="0"/>
                          </a:rPr>
                          <m:t>𝑜</m:t>
                        </m:r>
                      </m:sub>
                    </m:sSub>
                  </m:oMath>
                </a14:m>
                <a:r>
                  <a:rPr lang="en-GB" dirty="0"/>
                  <a:t> </a:t>
                </a:r>
                <a:r>
                  <a:rPr lang="en-GB" sz="1800" dirty="0"/>
                  <a:t>is calculated from </a:t>
                </a:r>
                <a:r>
                  <a:rPr lang="en-GB" b="1" dirty="0"/>
                  <a:t>Kohlrausch</a:t>
                </a:r>
                <a:r>
                  <a:rPr lang="en-GB" dirty="0"/>
                  <a:t>  equation as below</a:t>
                </a:r>
              </a:p>
              <a:p>
                <a:r>
                  <a:rPr lang="en-GB" dirty="0"/>
                  <a:t>Where </a:t>
                </a:r>
              </a:p>
              <a:p>
                <a14:m>
                  <m:oMath xmlns:m="http://schemas.openxmlformats.org/officeDocument/2006/math">
                    <m:sSub>
                      <m:sSubPr>
                        <m:ctrlPr>
                          <a:rPr lang="en-GB" i="1">
                            <a:latin typeface="Cambria Math" panose="02040503050406030204" pitchFamily="18" charset="0"/>
                          </a:rPr>
                        </m:ctrlPr>
                      </m:sSubPr>
                      <m:e>
                        <m:r>
                          <m:rPr>
                            <m:sty m:val="p"/>
                          </m:rPr>
                          <a:rPr lang="en-GB">
                            <a:latin typeface="Cambria Math" panose="02040503050406030204" pitchFamily="18" charset="0"/>
                          </a:rPr>
                          <m:t>Λ</m:t>
                        </m:r>
                      </m:e>
                      <m:sub>
                        <m:r>
                          <a:rPr lang="en-GB" i="1">
                            <a:latin typeface="Cambria Math" panose="02040503050406030204" pitchFamily="18" charset="0"/>
                          </a:rPr>
                          <m:t>𝑚</m:t>
                        </m:r>
                      </m:sub>
                    </m:sSub>
                    <m:r>
                      <a:rPr lang="en-GB" i="1">
                        <a:latin typeface="Cambria Math" panose="02040503050406030204" pitchFamily="18" charset="0"/>
                      </a:rPr>
                      <m:t>=</m:t>
                    </m:r>
                    <m:sSub>
                      <m:sSubPr>
                        <m:ctrlPr>
                          <a:rPr lang="en-GB" i="1">
                            <a:latin typeface="Cambria Math" panose="02040503050406030204" pitchFamily="18" charset="0"/>
                          </a:rPr>
                        </m:ctrlPr>
                      </m:sSubPr>
                      <m:e>
                        <m:r>
                          <m:rPr>
                            <m:sty m:val="p"/>
                          </m:rPr>
                          <a:rPr lang="en-GB">
                            <a:latin typeface="Cambria Math" panose="02040503050406030204" pitchFamily="18" charset="0"/>
                          </a:rPr>
                          <m:t>Λ</m:t>
                        </m:r>
                      </m:e>
                      <m:sub>
                        <m:r>
                          <a:rPr lang="en-GB" i="1">
                            <a:latin typeface="Cambria Math" panose="02040503050406030204" pitchFamily="18" charset="0"/>
                          </a:rPr>
                          <m:t>𝑜</m:t>
                        </m:r>
                      </m:sub>
                    </m:sSub>
                    <m:r>
                      <a:rPr lang="en-GB" i="1">
                        <a:latin typeface="Cambria Math" panose="02040503050406030204" pitchFamily="18" charset="0"/>
                      </a:rPr>
                      <m:t>−</m:t>
                    </m:r>
                    <m:r>
                      <a:rPr lang="en-GB" i="1">
                        <a:latin typeface="Cambria Math" panose="02040503050406030204" pitchFamily="18" charset="0"/>
                      </a:rPr>
                      <m:t>𝐾</m:t>
                    </m:r>
                    <m:rad>
                      <m:radPr>
                        <m:degHide m:val="on"/>
                        <m:ctrlPr>
                          <a:rPr lang="en-GB" i="1">
                            <a:latin typeface="Cambria Math" panose="02040503050406030204" pitchFamily="18" charset="0"/>
                          </a:rPr>
                        </m:ctrlPr>
                      </m:radPr>
                      <m:deg/>
                      <m:e>
                        <m:r>
                          <a:rPr lang="en-GB" i="1">
                            <a:latin typeface="Cambria Math" panose="02040503050406030204" pitchFamily="18" charset="0"/>
                          </a:rPr>
                          <m:t>𝑐</m:t>
                        </m:r>
                      </m:e>
                    </m:rad>
                    <m:r>
                      <a:rPr lang="en-GB" i="1">
                        <a:latin typeface="Cambria Math" panose="02040503050406030204" pitchFamily="18" charset="0"/>
                      </a:rPr>
                      <m:t>      ………………………..</m:t>
                    </m:r>
                    <m:d>
                      <m:dPr>
                        <m:ctrlPr>
                          <a:rPr lang="en-GB" i="1">
                            <a:latin typeface="Cambria Math" panose="02040503050406030204" pitchFamily="18" charset="0"/>
                          </a:rPr>
                        </m:ctrlPr>
                      </m:dPr>
                      <m:e>
                        <m:r>
                          <a:rPr lang="en-GB" b="0" i="1" smtClean="0">
                            <a:latin typeface="Cambria Math" panose="02040503050406030204" pitchFamily="18" charset="0"/>
                          </a:rPr>
                          <m:t>1</m:t>
                        </m:r>
                      </m:e>
                    </m:d>
                  </m:oMath>
                </a14:m>
                <a:endParaRPr lang="en-GB" dirty="0"/>
              </a:p>
              <a:p>
                <a:endParaRPr lang="en-GB" dirty="0"/>
              </a:p>
              <a:p>
                <a:pPr marL="0" indent="0">
                  <a:buNone/>
                </a:pPr>
                <a:endParaRPr lang="en-GB" dirty="0"/>
              </a:p>
            </p:txBody>
          </p:sp>
        </mc:Choice>
        <mc:Fallback xmlns="">
          <p:sp>
            <p:nvSpPr>
              <p:cNvPr id="3" name="Content Placeholder 2">
                <a:extLst>
                  <a:ext uri="{FF2B5EF4-FFF2-40B4-BE49-F238E27FC236}">
                    <a16:creationId xmlns:a16="http://schemas.microsoft.com/office/drawing/2014/main" id="{4289B78C-DB6E-4D0A-AED4-909EAE636CBC}"/>
                  </a:ext>
                </a:extLst>
              </p:cNvPr>
              <p:cNvSpPr>
                <a:spLocks noGrp="1" noRot="1" noChangeAspect="1" noMove="1" noResize="1" noEditPoints="1" noAdjustHandles="1" noChangeArrowheads="1" noChangeShapeType="1" noTextEdit="1"/>
              </p:cNvSpPr>
              <p:nvPr>
                <p:ph idx="1"/>
              </p:nvPr>
            </p:nvSpPr>
            <p:spPr>
              <a:blipFill>
                <a:blip r:embed="rId2"/>
                <a:stretch>
                  <a:fillRect l="-1043" t="-1401"/>
                </a:stretch>
              </a:blipFill>
            </p:spPr>
            <p:txBody>
              <a:bodyPr/>
              <a:lstStyle/>
              <a:p>
                <a:r>
                  <a:rPr lang="en-GB">
                    <a:noFill/>
                  </a:rPr>
                  <a:t> </a:t>
                </a:r>
              </a:p>
            </p:txBody>
          </p:sp>
        </mc:Fallback>
      </mc:AlternateContent>
      <p:sp>
        <p:nvSpPr>
          <p:cNvPr id="4" name="TextBox 3">
            <a:extLst>
              <a:ext uri="{FF2B5EF4-FFF2-40B4-BE49-F238E27FC236}">
                <a16:creationId xmlns:a16="http://schemas.microsoft.com/office/drawing/2014/main" id="{91DB6767-1562-4DA5-9B9D-0CFEA0D2D7AC}"/>
              </a:ext>
            </a:extLst>
          </p:cNvPr>
          <p:cNvSpPr txBox="1"/>
          <p:nvPr/>
        </p:nvSpPr>
        <p:spPr>
          <a:xfrm>
            <a:off x="1166191" y="6056243"/>
            <a:ext cx="9250018" cy="369332"/>
          </a:xfrm>
          <a:prstGeom prst="rect">
            <a:avLst/>
          </a:prstGeom>
          <a:noFill/>
        </p:spPr>
        <p:txBody>
          <a:bodyPr wrap="square" rtlCol="0">
            <a:spAutoFit/>
          </a:bodyPr>
          <a:lstStyle/>
          <a:p>
            <a:r>
              <a:rPr lang="en-GB" dirty="0">
                <a:hlinkClick r:id="rId3"/>
              </a:rPr>
              <a:t>https://www.coursehero.com/file/13442344/PDF-Electrochemistry-I/</a:t>
            </a:r>
            <a:endParaRPr lang="en-GB" dirty="0"/>
          </a:p>
        </p:txBody>
      </p:sp>
    </p:spTree>
    <p:extLst>
      <p:ext uri="{BB962C8B-B14F-4D97-AF65-F5344CB8AC3E}">
        <p14:creationId xmlns:p14="http://schemas.microsoft.com/office/powerpoint/2010/main" val="400073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6ABCFAF-FA84-49E5-B75B-D35469C6B844}"/>
                  </a:ext>
                </a:extLst>
              </p:cNvPr>
              <p:cNvSpPr>
                <a:spLocks noGrp="1"/>
              </p:cNvSpPr>
              <p:nvPr>
                <p:ph idx="1"/>
              </p:nvPr>
            </p:nvSpPr>
            <p:spPr>
              <a:xfrm>
                <a:off x="838200" y="410817"/>
                <a:ext cx="10515600" cy="5766146"/>
              </a:xfrm>
            </p:spPr>
            <p:txBody>
              <a:bodyPr/>
              <a:lstStyle/>
              <a:p>
                <a:pPr marL="0" indent="0">
                  <a:buNone/>
                </a:pPr>
                <a:r>
                  <a:rPr lang="en-GB" dirty="0"/>
                  <a:t>When the molar conductivity is plotted against the square root of the concentration  we will get a straight strike or line with a negative slope</a:t>
                </a:r>
              </a:p>
              <a:p>
                <a:pPr marL="0" indent="0">
                  <a:buNone/>
                </a:pPr>
                <a:r>
                  <a:rPr lang="en-GB" dirty="0"/>
                  <a:t>The intercept after extending the curve will give us the  value of </a:t>
                </a:r>
                <a:r>
                  <a:rPr lang="en-GB" dirty="0" err="1"/>
                  <a:t>highes</a:t>
                </a:r>
                <a:r>
                  <a:rPr lang="en-GB" dirty="0"/>
                  <a:t> value of molar conductivity or </a:t>
                </a:r>
                <a14:m>
                  <m:oMath xmlns:m="http://schemas.openxmlformats.org/officeDocument/2006/math">
                    <m:sSub>
                      <m:sSubPr>
                        <m:ctrlPr>
                          <a:rPr lang="en-GB" i="1" smtClean="0">
                            <a:latin typeface="Cambria Math" panose="02040503050406030204" pitchFamily="18" charset="0"/>
                          </a:rPr>
                        </m:ctrlPr>
                      </m:sSubPr>
                      <m:e>
                        <m:r>
                          <m:rPr>
                            <m:sty m:val="p"/>
                          </m:rPr>
                          <a:rPr lang="el-GR" i="1" smtClean="0">
                            <a:latin typeface="Cambria Math" panose="02040503050406030204" pitchFamily="18" charset="0"/>
                            <a:ea typeface="Cambria Math" panose="02040503050406030204" pitchFamily="18" charset="0"/>
                          </a:rPr>
                          <m:t>Λ</m:t>
                        </m:r>
                      </m:e>
                      <m:sub>
                        <m:r>
                          <a:rPr lang="en-GB" b="0" i="1" smtClean="0">
                            <a:latin typeface="Cambria Math" panose="02040503050406030204" pitchFamily="18" charset="0"/>
                          </a:rPr>
                          <m:t>𝑜</m:t>
                        </m:r>
                      </m:sub>
                    </m:sSub>
                  </m:oMath>
                </a14:m>
                <a:r>
                  <a:rPr lang="en-GB" dirty="0"/>
                  <a:t> as it shown in the figure</a:t>
                </a:r>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mc:Choice>
        <mc:Fallback xmlns="">
          <p:sp>
            <p:nvSpPr>
              <p:cNvPr id="3" name="Content Placeholder 2">
                <a:extLst>
                  <a:ext uri="{FF2B5EF4-FFF2-40B4-BE49-F238E27FC236}">
                    <a16:creationId xmlns:a16="http://schemas.microsoft.com/office/drawing/2014/main" id="{36ABCFAF-FA84-49E5-B75B-D35469C6B844}"/>
                  </a:ext>
                </a:extLst>
              </p:cNvPr>
              <p:cNvSpPr>
                <a:spLocks noGrp="1" noRot="1" noChangeAspect="1" noMove="1" noResize="1" noEditPoints="1" noAdjustHandles="1" noChangeArrowheads="1" noChangeShapeType="1" noTextEdit="1"/>
              </p:cNvSpPr>
              <p:nvPr>
                <p:ph idx="1"/>
              </p:nvPr>
            </p:nvSpPr>
            <p:spPr>
              <a:xfrm>
                <a:off x="838200" y="410817"/>
                <a:ext cx="10515600" cy="5766146"/>
              </a:xfrm>
              <a:blipFill>
                <a:blip r:embed="rId2"/>
                <a:stretch>
                  <a:fillRect l="-1217" t="-1691"/>
                </a:stretch>
              </a:blipFill>
            </p:spPr>
            <p:txBody>
              <a:bodyPr/>
              <a:lstStyle/>
              <a:p>
                <a:r>
                  <a:rPr lang="en-GB">
                    <a:noFill/>
                  </a:rPr>
                  <a:t> </a:t>
                </a:r>
              </a:p>
            </p:txBody>
          </p:sp>
        </mc:Fallback>
      </mc:AlternateContent>
      <p:pic>
        <p:nvPicPr>
          <p:cNvPr id="4" name="Picture 3">
            <a:extLst>
              <a:ext uri="{FF2B5EF4-FFF2-40B4-BE49-F238E27FC236}">
                <a16:creationId xmlns:a16="http://schemas.microsoft.com/office/drawing/2014/main" id="{0F7A243A-EA11-4D35-B0F2-69052DA61B27}"/>
              </a:ext>
            </a:extLst>
          </p:cNvPr>
          <p:cNvPicPr/>
          <p:nvPr/>
        </p:nvPicPr>
        <p:blipFill>
          <a:blip r:embed="rId3">
            <a:extLst>
              <a:ext uri="{28A0092B-C50C-407E-A947-70E740481C1C}">
                <a14:useLocalDpi xmlns:a14="http://schemas.microsoft.com/office/drawing/2010/main" val="0"/>
              </a:ext>
            </a:extLst>
          </a:blip>
          <a:stretch>
            <a:fillRect/>
          </a:stretch>
        </p:blipFill>
        <p:spPr>
          <a:xfrm>
            <a:off x="6758610" y="2411895"/>
            <a:ext cx="3723860" cy="3765068"/>
          </a:xfrm>
          <a:prstGeom prst="rect">
            <a:avLst/>
          </a:prstGeom>
        </p:spPr>
      </p:pic>
    </p:spTree>
    <p:extLst>
      <p:ext uri="{BB962C8B-B14F-4D97-AF65-F5344CB8AC3E}">
        <p14:creationId xmlns:p14="http://schemas.microsoft.com/office/powerpoint/2010/main" val="1671619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2CED3-5901-4920-9A97-0AE991A98FBB}"/>
              </a:ext>
            </a:extLst>
          </p:cNvPr>
          <p:cNvSpPr>
            <a:spLocks noGrp="1"/>
          </p:cNvSpPr>
          <p:nvPr>
            <p:ph type="title"/>
          </p:nvPr>
        </p:nvSpPr>
        <p:spPr/>
        <p:txBody>
          <a:bodyPr/>
          <a:lstStyle/>
          <a:p>
            <a:r>
              <a:rPr lang="en-GB" dirty="0"/>
              <a:t>Procedure</a:t>
            </a:r>
          </a:p>
        </p:txBody>
      </p:sp>
      <p:sp>
        <p:nvSpPr>
          <p:cNvPr id="3" name="Content Placeholder 2">
            <a:extLst>
              <a:ext uri="{FF2B5EF4-FFF2-40B4-BE49-F238E27FC236}">
                <a16:creationId xmlns:a16="http://schemas.microsoft.com/office/drawing/2014/main" id="{B0C6FCE6-FAA1-4907-A785-20EE598F534B}"/>
              </a:ext>
            </a:extLst>
          </p:cNvPr>
          <p:cNvSpPr>
            <a:spLocks noGrp="1"/>
          </p:cNvSpPr>
          <p:nvPr>
            <p:ph idx="1"/>
          </p:nvPr>
        </p:nvSpPr>
        <p:spPr/>
        <p:txBody>
          <a:bodyPr>
            <a:normAutofit lnSpcReduction="10000"/>
          </a:bodyPr>
          <a:lstStyle/>
          <a:p>
            <a:pPr marL="514350" indent="-514350">
              <a:buAutoNum type="arabicPeriod"/>
            </a:pPr>
            <a:r>
              <a:rPr lang="en-GB" dirty="0"/>
              <a:t>Prepare three solutions of (0.1M) of NaCl, </a:t>
            </a:r>
            <a:r>
              <a:rPr lang="en-GB" dirty="0" err="1"/>
              <a:t>KCl</a:t>
            </a:r>
            <a:r>
              <a:rPr lang="en-GB" dirty="0"/>
              <a:t> and NaNO</a:t>
            </a:r>
            <a:r>
              <a:rPr lang="en-GB" baseline="-25000" dirty="0"/>
              <a:t>3</a:t>
            </a:r>
            <a:r>
              <a:rPr lang="en-GB" dirty="0"/>
              <a:t> in 25 ml volumetric flask </a:t>
            </a:r>
          </a:p>
          <a:p>
            <a:pPr marL="0" indent="0">
              <a:buNone/>
            </a:pPr>
            <a:r>
              <a:rPr lang="en-GB" dirty="0"/>
              <a:t>2. Prepare four diluted solutions of 250 ml of each as it listed in the  below table ,from the solutions prepared in step 1.</a:t>
            </a:r>
          </a:p>
          <a:p>
            <a:pPr marL="0" indent="0">
              <a:buNone/>
            </a:pPr>
            <a:endParaRPr lang="en-GB" dirty="0"/>
          </a:p>
          <a:p>
            <a:pPr marL="0" indent="0">
              <a:buNone/>
            </a:pPr>
            <a:endParaRPr lang="en-GB" dirty="0"/>
          </a:p>
          <a:p>
            <a:pPr marL="0" indent="0">
              <a:buNone/>
            </a:pPr>
            <a:endParaRPr lang="en-GB" dirty="0"/>
          </a:p>
          <a:p>
            <a:pPr marL="0" indent="0">
              <a:buNone/>
            </a:pPr>
            <a:r>
              <a:rPr lang="en-GB" dirty="0"/>
              <a:t>3. Measure the conductivity of each solutions and calculated the  specific conductivity ( constant cell is 0.1 cm</a:t>
            </a:r>
            <a:r>
              <a:rPr lang="en-GB" baseline="30000" dirty="0"/>
              <a:t>-1</a:t>
            </a:r>
            <a:r>
              <a:rPr lang="en-GB" dirty="0"/>
              <a:t>) and molar conductivity as it illustrates in the table 2 bellow</a:t>
            </a:r>
          </a:p>
        </p:txBody>
      </p:sp>
      <p:graphicFrame>
        <p:nvGraphicFramePr>
          <p:cNvPr id="4" name="Table 3">
            <a:extLst>
              <a:ext uri="{FF2B5EF4-FFF2-40B4-BE49-F238E27FC236}">
                <a16:creationId xmlns:a16="http://schemas.microsoft.com/office/drawing/2014/main" id="{D3B4836F-4A53-47D8-BDA1-43683BCFEC4B}"/>
              </a:ext>
            </a:extLst>
          </p:cNvPr>
          <p:cNvGraphicFramePr>
            <a:graphicFrameLocks noGrp="1"/>
          </p:cNvGraphicFramePr>
          <p:nvPr>
            <p:extLst>
              <p:ext uri="{D42A27DB-BD31-4B8C-83A1-F6EECF244321}">
                <p14:modId xmlns:p14="http://schemas.microsoft.com/office/powerpoint/2010/main" val="1436566469"/>
              </p:ext>
            </p:extLst>
          </p:nvPr>
        </p:nvGraphicFramePr>
        <p:xfrm>
          <a:off x="1391368" y="3429000"/>
          <a:ext cx="6056354" cy="1302890"/>
        </p:xfrm>
        <a:graphic>
          <a:graphicData uri="http://schemas.openxmlformats.org/drawingml/2006/table">
            <a:tbl>
              <a:tblPr rtl="1" firstRow="1" firstCol="1" bandRow="1">
                <a:tableStyleId>{5C22544A-7EE6-4342-B048-85BDC9FD1C3A}</a:tableStyleId>
              </a:tblPr>
              <a:tblGrid>
                <a:gridCol w="2018561">
                  <a:extLst>
                    <a:ext uri="{9D8B030D-6E8A-4147-A177-3AD203B41FA5}">
                      <a16:colId xmlns:a16="http://schemas.microsoft.com/office/drawing/2014/main" val="4158810262"/>
                    </a:ext>
                  </a:extLst>
                </a:gridCol>
                <a:gridCol w="2018561">
                  <a:extLst>
                    <a:ext uri="{9D8B030D-6E8A-4147-A177-3AD203B41FA5}">
                      <a16:colId xmlns:a16="http://schemas.microsoft.com/office/drawing/2014/main" val="753555571"/>
                    </a:ext>
                  </a:extLst>
                </a:gridCol>
                <a:gridCol w="2019232">
                  <a:extLst>
                    <a:ext uri="{9D8B030D-6E8A-4147-A177-3AD203B41FA5}">
                      <a16:colId xmlns:a16="http://schemas.microsoft.com/office/drawing/2014/main" val="4182196620"/>
                    </a:ext>
                  </a:extLst>
                </a:gridCol>
              </a:tblGrid>
              <a:tr h="294134">
                <a:tc>
                  <a:txBody>
                    <a:bodyPr/>
                    <a:lstStyle/>
                    <a:p>
                      <a:pPr algn="ctr" rtl="1">
                        <a:lnSpc>
                          <a:spcPct val="107000"/>
                        </a:lnSpc>
                        <a:spcAft>
                          <a:spcPts val="0"/>
                        </a:spcAft>
                      </a:pPr>
                      <a:r>
                        <a:rPr lang="en-GB" sz="1400" dirty="0" err="1">
                          <a:effectLst/>
                        </a:rPr>
                        <a:t>KCl</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GB" sz="1400" dirty="0">
                          <a:effectLst/>
                        </a:rPr>
                        <a:t>NaCl</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GB" sz="1400">
                          <a:effectLst/>
                        </a:rPr>
                        <a:t>NaNO</a:t>
                      </a:r>
                      <a:r>
                        <a:rPr lang="en-GB" sz="1400" baseline="-25000">
                          <a:effectLst/>
                        </a:rPr>
                        <a:t>3</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91695253"/>
                  </a:ext>
                </a:extLst>
              </a:tr>
              <a:tr h="252189">
                <a:tc>
                  <a:txBody>
                    <a:bodyPr/>
                    <a:lstStyle/>
                    <a:p>
                      <a:pPr algn="ctr" rtl="1">
                        <a:lnSpc>
                          <a:spcPct val="107000"/>
                        </a:lnSpc>
                        <a:spcAft>
                          <a:spcPts val="0"/>
                        </a:spcAft>
                      </a:pPr>
                      <a:r>
                        <a:rPr lang="en-GB" sz="1200">
                          <a:effectLst/>
                        </a:rPr>
                        <a:t>1X10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1X10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1X10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25535096"/>
                  </a:ext>
                </a:extLst>
              </a:tr>
              <a:tr h="252189">
                <a:tc>
                  <a:txBody>
                    <a:bodyPr/>
                    <a:lstStyle/>
                    <a:p>
                      <a:pPr algn="ctr" rtl="1">
                        <a:lnSpc>
                          <a:spcPct val="107000"/>
                        </a:lnSpc>
                        <a:spcAft>
                          <a:spcPts val="0"/>
                        </a:spcAft>
                      </a:pPr>
                      <a:r>
                        <a:rPr lang="en-GB" sz="1200">
                          <a:effectLst/>
                        </a:rPr>
                        <a:t>2X10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2X10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2X10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86791621"/>
                  </a:ext>
                </a:extLst>
              </a:tr>
              <a:tr h="252189">
                <a:tc>
                  <a:txBody>
                    <a:bodyPr/>
                    <a:lstStyle/>
                    <a:p>
                      <a:pPr algn="ctr" rtl="1">
                        <a:lnSpc>
                          <a:spcPct val="107000"/>
                        </a:lnSpc>
                        <a:spcAft>
                          <a:spcPts val="0"/>
                        </a:spcAft>
                      </a:pPr>
                      <a:r>
                        <a:rPr lang="en-GB" sz="1200">
                          <a:effectLst/>
                        </a:rPr>
                        <a:t>4X10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4X10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4X10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420325"/>
                  </a:ext>
                </a:extLst>
              </a:tr>
              <a:tr h="252189">
                <a:tc>
                  <a:txBody>
                    <a:bodyPr/>
                    <a:lstStyle/>
                    <a:p>
                      <a:pPr algn="ctr" rtl="1">
                        <a:lnSpc>
                          <a:spcPct val="107000"/>
                        </a:lnSpc>
                        <a:spcAft>
                          <a:spcPts val="0"/>
                        </a:spcAft>
                      </a:pPr>
                      <a:r>
                        <a:rPr lang="en-GB" sz="1200">
                          <a:effectLst/>
                        </a:rPr>
                        <a:t>8X10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8X10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dirty="0">
                          <a:effectLst/>
                        </a:rPr>
                        <a:t>8X10</a:t>
                      </a:r>
                      <a:r>
                        <a:rPr lang="en-GB" sz="1200" baseline="30000" dirty="0">
                          <a:effectLst/>
                        </a:rPr>
                        <a:t>-4</a:t>
                      </a:r>
                      <a:r>
                        <a:rPr lang="en-GB" sz="1200" dirty="0">
                          <a:effectLst/>
                        </a:rPr>
                        <a:t>M</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6564005"/>
                  </a:ext>
                </a:extLst>
              </a:tr>
            </a:tbl>
          </a:graphicData>
        </a:graphic>
      </p:graphicFrame>
      <p:sp>
        <p:nvSpPr>
          <p:cNvPr id="5" name="TextBox 4">
            <a:extLst>
              <a:ext uri="{FF2B5EF4-FFF2-40B4-BE49-F238E27FC236}">
                <a16:creationId xmlns:a16="http://schemas.microsoft.com/office/drawing/2014/main" id="{D01B6483-0BC8-4A88-AC4F-2A629219110E}"/>
              </a:ext>
            </a:extLst>
          </p:cNvPr>
          <p:cNvSpPr txBox="1"/>
          <p:nvPr/>
        </p:nvSpPr>
        <p:spPr>
          <a:xfrm>
            <a:off x="8340696" y="3618780"/>
            <a:ext cx="2459936" cy="923330"/>
          </a:xfrm>
          <a:prstGeom prst="rect">
            <a:avLst/>
          </a:prstGeom>
          <a:noFill/>
        </p:spPr>
        <p:txBody>
          <a:bodyPr wrap="square" rtlCol="0">
            <a:spAutoFit/>
          </a:bodyPr>
          <a:lstStyle/>
          <a:p>
            <a:r>
              <a:rPr lang="en-GB" b="1" dirty="0">
                <a:solidFill>
                  <a:srgbClr val="FF0000"/>
                </a:solidFill>
              </a:rPr>
              <a:t>Table No 1 shows list of the concentrations of </a:t>
            </a:r>
            <a:r>
              <a:rPr lang="en-GB" b="1" dirty="0" err="1">
                <a:solidFill>
                  <a:srgbClr val="FF0000"/>
                </a:solidFill>
              </a:rPr>
              <a:t>of</a:t>
            </a:r>
            <a:r>
              <a:rPr lang="en-GB" b="1" dirty="0">
                <a:solidFill>
                  <a:srgbClr val="FF0000"/>
                </a:solidFill>
              </a:rPr>
              <a:t> NaCl, </a:t>
            </a:r>
            <a:r>
              <a:rPr lang="en-GB" b="1" dirty="0" err="1">
                <a:solidFill>
                  <a:srgbClr val="FF0000"/>
                </a:solidFill>
              </a:rPr>
              <a:t>KCl</a:t>
            </a:r>
            <a:r>
              <a:rPr lang="en-GB" b="1" dirty="0">
                <a:solidFill>
                  <a:srgbClr val="FF0000"/>
                </a:solidFill>
              </a:rPr>
              <a:t> and NaNO</a:t>
            </a:r>
            <a:r>
              <a:rPr lang="en-GB" b="1" baseline="-25000" dirty="0">
                <a:solidFill>
                  <a:srgbClr val="FF0000"/>
                </a:solidFill>
              </a:rPr>
              <a:t>3</a:t>
            </a:r>
            <a:r>
              <a:rPr lang="en-GB" b="1" dirty="0">
                <a:solidFill>
                  <a:srgbClr val="FF0000"/>
                </a:solidFill>
              </a:rPr>
              <a:t> </a:t>
            </a:r>
          </a:p>
        </p:txBody>
      </p:sp>
    </p:spTree>
    <p:extLst>
      <p:ext uri="{BB962C8B-B14F-4D97-AF65-F5344CB8AC3E}">
        <p14:creationId xmlns:p14="http://schemas.microsoft.com/office/powerpoint/2010/main" val="560712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89E17-59FF-4354-A957-36BE8DFE8DDF}"/>
              </a:ext>
            </a:extLst>
          </p:cNvPr>
          <p:cNvSpPr>
            <a:spLocks noGrp="1"/>
          </p:cNvSpPr>
          <p:nvPr>
            <p:ph type="title"/>
          </p:nvPr>
        </p:nvSpPr>
        <p:spPr/>
        <p:txBody>
          <a:bodyPr/>
          <a:lstStyle/>
          <a:p>
            <a:r>
              <a:rPr lang="en-GB" dirty="0"/>
              <a:t>Procedure</a:t>
            </a:r>
          </a:p>
        </p:txBody>
      </p:sp>
      <mc:AlternateContent xmlns:mc="http://schemas.openxmlformats.org/markup-compatibility/2006" xmlns:a14="http://schemas.microsoft.com/office/drawing/2010/main">
        <mc:Choice Requires="a14">
          <p:graphicFrame>
            <p:nvGraphicFramePr>
              <p:cNvPr id="4" name="Content Placeholder 3">
                <a:extLst>
                  <a:ext uri="{FF2B5EF4-FFF2-40B4-BE49-F238E27FC236}">
                    <a16:creationId xmlns:a16="http://schemas.microsoft.com/office/drawing/2014/main" id="{38936380-5BD8-44EF-A679-4C1556A74C5C}"/>
                  </a:ext>
                </a:extLst>
              </p:cNvPr>
              <p:cNvGraphicFramePr>
                <a:graphicFrameLocks noGrp="1"/>
              </p:cNvGraphicFramePr>
              <p:nvPr>
                <p:ph idx="1"/>
                <p:extLst>
                  <p:ext uri="{D42A27DB-BD31-4B8C-83A1-F6EECF244321}">
                    <p14:modId xmlns:p14="http://schemas.microsoft.com/office/powerpoint/2010/main" val="1243715"/>
                  </p:ext>
                </p:extLst>
              </p:nvPr>
            </p:nvGraphicFramePr>
            <p:xfrm>
              <a:off x="2034097" y="1544279"/>
              <a:ext cx="7321937" cy="3465039"/>
            </p:xfrm>
            <a:graphic>
              <a:graphicData uri="http://schemas.openxmlformats.org/drawingml/2006/table">
                <a:tbl>
                  <a:tblPr rtl="1" firstRow="1" firstCol="1" bandRow="1">
                    <a:tableStyleId>{5C22544A-7EE6-4342-B048-85BDC9FD1C3A}</a:tableStyleId>
                  </a:tblPr>
                  <a:tblGrid>
                    <a:gridCol w="1212153">
                      <a:extLst>
                        <a:ext uri="{9D8B030D-6E8A-4147-A177-3AD203B41FA5}">
                          <a16:colId xmlns:a16="http://schemas.microsoft.com/office/drawing/2014/main" val="1974841594"/>
                        </a:ext>
                      </a:extLst>
                    </a:gridCol>
                    <a:gridCol w="1216355">
                      <a:extLst>
                        <a:ext uri="{9D8B030D-6E8A-4147-A177-3AD203B41FA5}">
                          <a16:colId xmlns:a16="http://schemas.microsoft.com/office/drawing/2014/main" val="1912039707"/>
                        </a:ext>
                      </a:extLst>
                    </a:gridCol>
                    <a:gridCol w="1215654">
                      <a:extLst>
                        <a:ext uri="{9D8B030D-6E8A-4147-A177-3AD203B41FA5}">
                          <a16:colId xmlns:a16="http://schemas.microsoft.com/office/drawing/2014/main" val="3972872859"/>
                        </a:ext>
                      </a:extLst>
                    </a:gridCol>
                    <a:gridCol w="1222657">
                      <a:extLst>
                        <a:ext uri="{9D8B030D-6E8A-4147-A177-3AD203B41FA5}">
                          <a16:colId xmlns:a16="http://schemas.microsoft.com/office/drawing/2014/main" val="3188357326"/>
                        </a:ext>
                      </a:extLst>
                    </a:gridCol>
                    <a:gridCol w="1216355">
                      <a:extLst>
                        <a:ext uri="{9D8B030D-6E8A-4147-A177-3AD203B41FA5}">
                          <a16:colId xmlns:a16="http://schemas.microsoft.com/office/drawing/2014/main" val="443925223"/>
                        </a:ext>
                      </a:extLst>
                    </a:gridCol>
                    <a:gridCol w="1238763">
                      <a:extLst>
                        <a:ext uri="{9D8B030D-6E8A-4147-A177-3AD203B41FA5}">
                          <a16:colId xmlns:a16="http://schemas.microsoft.com/office/drawing/2014/main" val="3161080121"/>
                        </a:ext>
                      </a:extLst>
                    </a:gridCol>
                  </a:tblGrid>
                  <a:tr h="317115">
                    <a:tc>
                      <a:txBody>
                        <a:bodyPr/>
                        <a:lstStyle/>
                        <a:p>
                          <a:pPr algn="ctr" rtl="1">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en-GB" sz="1600" i="1" smtClean="0">
                                        <a:solidFill>
                                          <a:srgbClr val="FFFF00"/>
                                        </a:solidFill>
                                        <a:effectLst/>
                                        <a:latin typeface="Cambria Math" panose="02040503050406030204" pitchFamily="18" charset="0"/>
                                        <a:cs typeface="Arial" panose="020B0604020202020204" pitchFamily="34" charset="0"/>
                                      </a:rPr>
                                    </m:ctrlPr>
                                  </m:sSubPr>
                                  <m:e>
                                    <m:r>
                                      <a:rPr lang="ar-IQ" sz="1600" i="1" smtClean="0">
                                        <a:solidFill>
                                          <a:srgbClr val="FFFF00"/>
                                        </a:solidFill>
                                        <a:effectLst/>
                                        <a:latin typeface="Cambria Math" panose="02040503050406030204" pitchFamily="18" charset="0"/>
                                        <a:ea typeface="Cambria Math" panose="02040503050406030204" pitchFamily="18" charset="0"/>
                                        <a:cs typeface="Arial" panose="020B0604020202020204" pitchFamily="34" charset="0"/>
                                      </a:rPr>
                                      <m:t>𝚲</m:t>
                                    </m:r>
                                  </m:e>
                                  <m:sub>
                                    <m:r>
                                      <a:rPr lang="en-GB" sz="1600" b="1" i="1" smtClean="0">
                                        <a:solidFill>
                                          <a:srgbClr val="FFFF00"/>
                                        </a:solidFill>
                                        <a:effectLst/>
                                        <a:latin typeface="Cambria Math" panose="02040503050406030204" pitchFamily="18" charset="0"/>
                                        <a:cs typeface="Arial" panose="020B0604020202020204" pitchFamily="34" charset="0"/>
                                      </a:rPr>
                                      <m:t>𝒎</m:t>
                                    </m:r>
                                  </m:sub>
                                </m:sSub>
                              </m:oMath>
                            </m:oMathPara>
                          </a14:m>
                          <a:endParaRPr lang="en-GB" sz="16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14:m>
                            <m:oMathPara xmlns:m="http://schemas.openxmlformats.org/officeDocument/2006/math">
                              <m:oMathParaPr>
                                <m:jc m:val="centerGroup"/>
                              </m:oMathParaPr>
                              <m:oMath xmlns:m="http://schemas.openxmlformats.org/officeDocument/2006/math">
                                <m:r>
                                  <a:rPr lang="ar-IQ" sz="1600" smtClean="0">
                                    <a:solidFill>
                                      <a:srgbClr val="FFFF00"/>
                                    </a:solidFill>
                                    <a:effectLst/>
                                    <a:latin typeface="Cambria Math" panose="02040503050406030204" pitchFamily="18" charset="0"/>
                                  </a:rPr>
                                  <m:t>𝜿</m:t>
                                </m:r>
                              </m:oMath>
                            </m:oMathPara>
                          </a14:m>
                          <a:endParaRPr lang="en-GB" sz="16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GB" sz="1600">
                              <a:solidFill>
                                <a:srgbClr val="FFFF00"/>
                              </a:solidFill>
                              <a:effectLst/>
                            </a:rPr>
                            <a:t>L</a:t>
                          </a:r>
                          <a:endParaRPr lang="en-GB" sz="16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14:m>
                            <m:oMathPara xmlns:m="http://schemas.openxmlformats.org/officeDocument/2006/math">
                              <m:oMathParaPr>
                                <m:jc m:val="centerGroup"/>
                              </m:oMathParaPr>
                              <m:oMath xmlns:m="http://schemas.openxmlformats.org/officeDocument/2006/math">
                                <m:rad>
                                  <m:radPr>
                                    <m:degHide m:val="on"/>
                                    <m:ctrlPr>
                                      <a:rPr lang="en-GB" sz="1600" i="1" smtClean="0">
                                        <a:solidFill>
                                          <a:srgbClr val="FFFF00"/>
                                        </a:solidFill>
                                        <a:effectLst/>
                                        <a:latin typeface="Cambria Math" panose="02040503050406030204" pitchFamily="18" charset="0"/>
                                      </a:rPr>
                                    </m:ctrlPr>
                                  </m:radPr>
                                  <m:deg/>
                                  <m:e>
                                    <m:r>
                                      <a:rPr lang="en-GB" sz="1600">
                                        <a:solidFill>
                                          <a:srgbClr val="FFFF00"/>
                                        </a:solidFill>
                                        <a:effectLst/>
                                        <a:latin typeface="Cambria Math" panose="02040503050406030204" pitchFamily="18" charset="0"/>
                                      </a:rPr>
                                      <m:t>𝒄</m:t>
                                    </m:r>
                                  </m:e>
                                </m:rad>
                              </m:oMath>
                            </m:oMathPara>
                          </a14:m>
                          <a:endParaRPr lang="en-GB" sz="16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GB" sz="1600">
                              <a:solidFill>
                                <a:srgbClr val="FFFF00"/>
                              </a:solidFill>
                              <a:effectLst/>
                            </a:rPr>
                            <a:t>C</a:t>
                          </a:r>
                          <a:endParaRPr lang="en-GB" sz="16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GB" sz="1600" dirty="0">
                              <a:solidFill>
                                <a:srgbClr val="FFFF00"/>
                              </a:solidFill>
                              <a:effectLst/>
                            </a:rPr>
                            <a:t>Solution</a:t>
                          </a:r>
                          <a:endParaRPr lang="en-GB" sz="16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15545148"/>
                      </a:ext>
                    </a:extLst>
                  </a:tr>
                  <a:tr h="297707">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1X10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GB" sz="1400" dirty="0">
                              <a:effectLst/>
                            </a:rPr>
                            <a:t>NaNO</a:t>
                          </a:r>
                          <a:r>
                            <a:rPr lang="en-GB" sz="1400" baseline="-25000" dirty="0">
                              <a:effectLst/>
                            </a:rPr>
                            <a:t>3</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5649314"/>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2X10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82081305"/>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4X10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50673585"/>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8X10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77722765"/>
                      </a:ext>
                    </a:extLst>
                  </a:tr>
                  <a:tr h="297707">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1X10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GB" sz="1400">
                              <a:effectLst/>
                            </a:rPr>
                            <a:t>NaCl</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37012080"/>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2X10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15863293"/>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4X10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3314262"/>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8X10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89498007"/>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1X10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GB" sz="1200">
                              <a:effectLst/>
                            </a:rPr>
                            <a:t>KCl</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24683638"/>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2X10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90574969"/>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4X10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5405419"/>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8X10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dirty="0">
                              <a:effectLst/>
                            </a:rPr>
                            <a:t>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84673473"/>
                      </a:ext>
                    </a:extLst>
                  </a:tr>
                </a:tbl>
              </a:graphicData>
            </a:graphic>
          </p:graphicFrame>
        </mc:Choice>
        <mc:Fallback xmlns="">
          <p:graphicFrame>
            <p:nvGraphicFramePr>
              <p:cNvPr id="4" name="Content Placeholder 3">
                <a:extLst>
                  <a:ext uri="{FF2B5EF4-FFF2-40B4-BE49-F238E27FC236}">
                    <a16:creationId xmlns:a16="http://schemas.microsoft.com/office/drawing/2014/main" id="{38936380-5BD8-44EF-A679-4C1556A74C5C}"/>
                  </a:ext>
                </a:extLst>
              </p:cNvPr>
              <p:cNvGraphicFramePr>
                <a:graphicFrameLocks noGrp="1"/>
              </p:cNvGraphicFramePr>
              <p:nvPr>
                <p:ph idx="1"/>
                <p:extLst>
                  <p:ext uri="{D42A27DB-BD31-4B8C-83A1-F6EECF244321}">
                    <p14:modId xmlns:p14="http://schemas.microsoft.com/office/powerpoint/2010/main" val="1243715"/>
                  </p:ext>
                </p:extLst>
              </p:nvPr>
            </p:nvGraphicFramePr>
            <p:xfrm>
              <a:off x="2034097" y="1544279"/>
              <a:ext cx="7321937" cy="3465039"/>
            </p:xfrm>
            <a:graphic>
              <a:graphicData uri="http://schemas.openxmlformats.org/drawingml/2006/table">
                <a:tbl>
                  <a:tblPr rtl="1" firstRow="1" firstCol="1" bandRow="1">
                    <a:tableStyleId>{5C22544A-7EE6-4342-B048-85BDC9FD1C3A}</a:tableStyleId>
                  </a:tblPr>
                  <a:tblGrid>
                    <a:gridCol w="1212153">
                      <a:extLst>
                        <a:ext uri="{9D8B030D-6E8A-4147-A177-3AD203B41FA5}">
                          <a16:colId xmlns:a16="http://schemas.microsoft.com/office/drawing/2014/main" val="1974841594"/>
                        </a:ext>
                      </a:extLst>
                    </a:gridCol>
                    <a:gridCol w="1216355">
                      <a:extLst>
                        <a:ext uri="{9D8B030D-6E8A-4147-A177-3AD203B41FA5}">
                          <a16:colId xmlns:a16="http://schemas.microsoft.com/office/drawing/2014/main" val="1912039707"/>
                        </a:ext>
                      </a:extLst>
                    </a:gridCol>
                    <a:gridCol w="1215654">
                      <a:extLst>
                        <a:ext uri="{9D8B030D-6E8A-4147-A177-3AD203B41FA5}">
                          <a16:colId xmlns:a16="http://schemas.microsoft.com/office/drawing/2014/main" val="3972872859"/>
                        </a:ext>
                      </a:extLst>
                    </a:gridCol>
                    <a:gridCol w="1222657">
                      <a:extLst>
                        <a:ext uri="{9D8B030D-6E8A-4147-A177-3AD203B41FA5}">
                          <a16:colId xmlns:a16="http://schemas.microsoft.com/office/drawing/2014/main" val="3188357326"/>
                        </a:ext>
                      </a:extLst>
                    </a:gridCol>
                    <a:gridCol w="1216355">
                      <a:extLst>
                        <a:ext uri="{9D8B030D-6E8A-4147-A177-3AD203B41FA5}">
                          <a16:colId xmlns:a16="http://schemas.microsoft.com/office/drawing/2014/main" val="443925223"/>
                        </a:ext>
                      </a:extLst>
                    </a:gridCol>
                    <a:gridCol w="1238763">
                      <a:extLst>
                        <a:ext uri="{9D8B030D-6E8A-4147-A177-3AD203B41FA5}">
                          <a16:colId xmlns:a16="http://schemas.microsoft.com/office/drawing/2014/main" val="3161080121"/>
                        </a:ext>
                      </a:extLst>
                    </a:gridCol>
                  </a:tblGrid>
                  <a:tr h="317115">
                    <a:tc>
                      <a:txBody>
                        <a:bodyPr/>
                        <a:lstStyle/>
                        <a:p>
                          <a:endParaRPr lang="en-US"/>
                        </a:p>
                      </a:txBody>
                      <a:tcPr marL="68580" marR="68580" marT="0" marB="0">
                        <a:blipFill>
                          <a:blip r:embed="rId2"/>
                          <a:stretch>
                            <a:fillRect l="-503" t="-17308" r="-506030" b="-1001923"/>
                          </a:stretch>
                        </a:blipFill>
                      </a:tcPr>
                    </a:tc>
                    <a:tc>
                      <a:txBody>
                        <a:bodyPr/>
                        <a:lstStyle/>
                        <a:p>
                          <a:endParaRPr lang="en-US"/>
                        </a:p>
                      </a:txBody>
                      <a:tcPr marL="68580" marR="68580" marT="0" marB="0">
                        <a:blipFill>
                          <a:blip r:embed="rId2"/>
                          <a:stretch>
                            <a:fillRect l="-100000" t="-17308" r="-403500" b="-1001923"/>
                          </a:stretch>
                        </a:blipFill>
                      </a:tcPr>
                    </a:tc>
                    <a:tc>
                      <a:txBody>
                        <a:bodyPr/>
                        <a:lstStyle/>
                        <a:p>
                          <a:pPr algn="ctr" rtl="1">
                            <a:lnSpc>
                              <a:spcPct val="107000"/>
                            </a:lnSpc>
                            <a:spcAft>
                              <a:spcPts val="0"/>
                            </a:spcAft>
                          </a:pPr>
                          <a:r>
                            <a:rPr lang="en-GB" sz="1600">
                              <a:solidFill>
                                <a:srgbClr val="FFFF00"/>
                              </a:solidFill>
                              <a:effectLst/>
                            </a:rPr>
                            <a:t>L</a:t>
                          </a:r>
                          <a:endParaRPr lang="en-GB" sz="16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US"/>
                        </a:p>
                      </a:txBody>
                      <a:tcPr marL="68580" marR="68580" marT="0" marB="0">
                        <a:blipFill>
                          <a:blip r:embed="rId2"/>
                          <a:stretch>
                            <a:fillRect l="-298010" t="-17308" r="-202488" b="-1001923"/>
                          </a:stretch>
                        </a:blipFill>
                      </a:tcPr>
                    </a:tc>
                    <a:tc>
                      <a:txBody>
                        <a:bodyPr/>
                        <a:lstStyle/>
                        <a:p>
                          <a:pPr algn="ctr" rtl="1">
                            <a:lnSpc>
                              <a:spcPct val="107000"/>
                            </a:lnSpc>
                            <a:spcAft>
                              <a:spcPts val="0"/>
                            </a:spcAft>
                          </a:pPr>
                          <a:r>
                            <a:rPr lang="en-GB" sz="1600">
                              <a:solidFill>
                                <a:srgbClr val="FFFF00"/>
                              </a:solidFill>
                              <a:effectLst/>
                            </a:rPr>
                            <a:t>C</a:t>
                          </a:r>
                          <a:endParaRPr lang="en-GB" sz="16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GB" sz="1600" dirty="0">
                              <a:solidFill>
                                <a:srgbClr val="FFFF00"/>
                              </a:solidFill>
                              <a:effectLst/>
                            </a:rPr>
                            <a:t>Solution</a:t>
                          </a:r>
                          <a:endParaRPr lang="en-GB" sz="16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15545148"/>
                      </a:ext>
                    </a:extLst>
                  </a:tr>
                  <a:tr h="297707">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1X10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GB" sz="1400" dirty="0">
                              <a:effectLst/>
                            </a:rPr>
                            <a:t>NaNO</a:t>
                          </a:r>
                          <a:r>
                            <a:rPr lang="en-GB" sz="1400" baseline="-25000" dirty="0">
                              <a:effectLst/>
                            </a:rPr>
                            <a:t>3</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5649314"/>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2X10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82081305"/>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4X10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50673585"/>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8X10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77722765"/>
                      </a:ext>
                    </a:extLst>
                  </a:tr>
                  <a:tr h="297707">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1X10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GB" sz="1400">
                              <a:effectLst/>
                            </a:rPr>
                            <a:t>NaCl</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37012080"/>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2X10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15863293"/>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4X10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3314262"/>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8X10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89498007"/>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1X10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GB" sz="1200">
                              <a:effectLst/>
                            </a:rPr>
                            <a:t>KCl</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24683638"/>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2X10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90574969"/>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4X10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5405419"/>
                      </a:ext>
                    </a:extLst>
                  </a:tr>
                  <a:tr h="255251">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IQ" sz="1200">
                              <a:effectLst/>
                            </a:rPr>
                            <a:t> </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en-GB" sz="1200">
                              <a:effectLst/>
                            </a:rPr>
                            <a:t>8X10</a:t>
                          </a:r>
                          <a:r>
                            <a:rPr lang="en-GB" sz="1200" baseline="30000">
                              <a:effectLst/>
                            </a:rPr>
                            <a:t>-4</a:t>
                          </a:r>
                          <a:r>
                            <a:rPr lang="en-GB" sz="1200">
                              <a:effectLst/>
                            </a:rPr>
                            <a:t>M</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IQ" sz="1200" dirty="0">
                              <a:effectLst/>
                            </a:rPr>
                            <a:t>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84673473"/>
                      </a:ext>
                    </a:extLst>
                  </a:tr>
                </a:tbl>
              </a:graphicData>
            </a:graphic>
          </p:graphicFrame>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221E2160-BEA9-4A49-A2D0-E952FCFE5749}"/>
                  </a:ext>
                </a:extLst>
              </p:cNvPr>
              <p:cNvSpPr txBox="1"/>
              <p:nvPr/>
            </p:nvSpPr>
            <p:spPr>
              <a:xfrm>
                <a:off x="1126435" y="5406887"/>
                <a:ext cx="8971722" cy="926344"/>
              </a:xfrm>
              <a:prstGeom prst="rect">
                <a:avLst/>
              </a:prstGeom>
              <a:noFill/>
            </p:spPr>
            <p:txBody>
              <a:bodyPr wrap="square" rtlCol="0">
                <a:spAutoFit/>
              </a:bodyPr>
              <a:lstStyle/>
              <a:p>
                <a:r>
                  <a:rPr lang="en-GB" dirty="0"/>
                  <a:t>Plote the Molar conductivity</a:t>
                </a:r>
                <a14:m>
                  <m:oMath xmlns:m="http://schemas.openxmlformats.org/officeDocument/2006/math">
                    <m:sSub>
                      <m:sSubPr>
                        <m:ctrlPr>
                          <a:rPr lang="en-GB" i="1" smtClean="0">
                            <a:latin typeface="Cambria Math" panose="02040503050406030204" pitchFamily="18" charset="0"/>
                          </a:rPr>
                        </m:ctrlPr>
                      </m:sSubPr>
                      <m:e>
                        <m:r>
                          <m:rPr>
                            <m:sty m:val="p"/>
                          </m:rPr>
                          <a:rPr lang="el-GR" i="1" smtClean="0">
                            <a:latin typeface="Cambria Math" panose="02040503050406030204" pitchFamily="18" charset="0"/>
                            <a:ea typeface="Cambria Math" panose="02040503050406030204" pitchFamily="18" charset="0"/>
                          </a:rPr>
                          <m:t>Λ</m:t>
                        </m:r>
                      </m:e>
                      <m:sub>
                        <m:r>
                          <a:rPr lang="en-GB" b="0" i="1" smtClean="0">
                            <a:latin typeface="Cambria Math" panose="02040503050406030204" pitchFamily="18" charset="0"/>
                          </a:rPr>
                          <m:t>𝑚</m:t>
                        </m:r>
                      </m:sub>
                    </m:sSub>
                  </m:oMath>
                </a14:m>
                <a:r>
                  <a:rPr lang="en-GB" dirty="0"/>
                  <a:t> against the </a:t>
                </a:r>
                <a14:m>
                  <m:oMath xmlns:m="http://schemas.openxmlformats.org/officeDocument/2006/math">
                    <m:rad>
                      <m:radPr>
                        <m:degHide m:val="on"/>
                        <m:ctrlPr>
                          <a:rPr lang="en-GB" i="1" smtClean="0">
                            <a:latin typeface="Cambria Math" panose="02040503050406030204" pitchFamily="18" charset="0"/>
                          </a:rPr>
                        </m:ctrlPr>
                      </m:radPr>
                      <m:deg/>
                      <m:e>
                        <m:r>
                          <a:rPr lang="en-GB" b="0" i="1" smtClean="0">
                            <a:latin typeface="Cambria Math" panose="02040503050406030204" pitchFamily="18" charset="0"/>
                          </a:rPr>
                          <m:t>𝑐</m:t>
                        </m:r>
                      </m:e>
                    </m:rad>
                  </m:oMath>
                </a14:m>
                <a:r>
                  <a:rPr lang="en-GB" dirty="0"/>
                  <a:t>  , then extend the straight part of the curve to the y axis and obtain the value of </a:t>
                </a:r>
                <a14:m>
                  <m:oMath xmlns:m="http://schemas.openxmlformats.org/officeDocument/2006/math">
                    <m:sSub>
                      <m:sSubPr>
                        <m:ctrlPr>
                          <a:rPr lang="en-GB" i="1" smtClean="0">
                            <a:latin typeface="Cambria Math" panose="02040503050406030204" pitchFamily="18" charset="0"/>
                          </a:rPr>
                        </m:ctrlPr>
                      </m:sSubPr>
                      <m:e>
                        <m:r>
                          <m:rPr>
                            <m:sty m:val="p"/>
                          </m:rPr>
                          <a:rPr lang="el-GR" i="1" smtClean="0">
                            <a:latin typeface="Cambria Math" panose="02040503050406030204" pitchFamily="18" charset="0"/>
                            <a:ea typeface="Cambria Math" panose="02040503050406030204" pitchFamily="18" charset="0"/>
                          </a:rPr>
                          <m:t>Λ</m:t>
                        </m:r>
                      </m:e>
                      <m:sub>
                        <m:r>
                          <a:rPr lang="en-GB" b="0" i="1" smtClean="0">
                            <a:latin typeface="Cambria Math" panose="02040503050406030204" pitchFamily="18" charset="0"/>
                          </a:rPr>
                          <m:t>𝑜</m:t>
                        </m:r>
                      </m:sub>
                    </m:sSub>
                    <m:r>
                      <a:rPr lang="en-GB" b="0" i="1" smtClean="0">
                        <a:latin typeface="Cambria Math" panose="02040503050406030204" pitchFamily="18" charset="0"/>
                      </a:rPr>
                      <m:t> </m:t>
                    </m:r>
                  </m:oMath>
                </a14:m>
                <a:r>
                  <a:rPr lang="en-GB" dirty="0"/>
                  <a:t>, to get accurate results use excel to draw the curve and intercept function.</a:t>
                </a:r>
              </a:p>
            </p:txBody>
          </p:sp>
        </mc:Choice>
        <mc:Fallback xmlns="">
          <p:sp>
            <p:nvSpPr>
              <p:cNvPr id="6" name="TextBox 5">
                <a:extLst>
                  <a:ext uri="{FF2B5EF4-FFF2-40B4-BE49-F238E27FC236}">
                    <a16:creationId xmlns:a16="http://schemas.microsoft.com/office/drawing/2014/main" id="{221E2160-BEA9-4A49-A2D0-E952FCFE5749}"/>
                  </a:ext>
                </a:extLst>
              </p:cNvPr>
              <p:cNvSpPr txBox="1">
                <a:spLocks noRot="1" noChangeAspect="1" noMove="1" noResize="1" noEditPoints="1" noAdjustHandles="1" noChangeArrowheads="1" noChangeShapeType="1" noTextEdit="1"/>
              </p:cNvSpPr>
              <p:nvPr/>
            </p:nvSpPr>
            <p:spPr>
              <a:xfrm>
                <a:off x="1126435" y="5406887"/>
                <a:ext cx="8971722" cy="926344"/>
              </a:xfrm>
              <a:prstGeom prst="rect">
                <a:avLst/>
              </a:prstGeom>
              <a:blipFill>
                <a:blip r:embed="rId3"/>
                <a:stretch>
                  <a:fillRect l="-611" t="-3289" b="-9868"/>
                </a:stretch>
              </a:blipFill>
            </p:spPr>
            <p:txBody>
              <a:bodyPr/>
              <a:lstStyle/>
              <a:p>
                <a:r>
                  <a:rPr lang="en-GB">
                    <a:noFill/>
                  </a:rPr>
                  <a:t> </a:t>
                </a:r>
              </a:p>
            </p:txBody>
          </p:sp>
        </mc:Fallback>
      </mc:AlternateContent>
    </p:spTree>
    <p:extLst>
      <p:ext uri="{BB962C8B-B14F-4D97-AF65-F5344CB8AC3E}">
        <p14:creationId xmlns:p14="http://schemas.microsoft.com/office/powerpoint/2010/main" val="3059426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416</Words>
  <Application>Microsoft Office PowerPoint</Application>
  <PresentationFormat>Widescreen</PresentationFormat>
  <Paragraphs>115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Cambria Math</vt:lpstr>
      <vt:lpstr>Office Theme</vt:lpstr>
      <vt:lpstr>Molar conductivity of strong electrolytes </vt:lpstr>
      <vt:lpstr>Introduction</vt:lpstr>
      <vt:lpstr>PowerPoint Presentation</vt:lpstr>
      <vt:lpstr>Procedure</vt:lpstr>
      <vt:lpstr>Procedure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Molar conductivity of strong electrolytes</dc:title>
  <dc:creator>Muaathe</dc:creator>
  <cp:lastModifiedBy>Muaathe</cp:lastModifiedBy>
  <cp:revision>25</cp:revision>
  <dcterms:created xsi:type="dcterms:W3CDTF">2019-11-10T07:21:57Z</dcterms:created>
  <dcterms:modified xsi:type="dcterms:W3CDTF">2019-11-10T10:07:25Z</dcterms:modified>
</cp:coreProperties>
</file>